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4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78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464-B70D-45C8-8BBC-36ED0AAA80FE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00EB-174A-4241-9AA1-E1133A8C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6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464-B70D-45C8-8BBC-36ED0AAA80FE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00EB-174A-4241-9AA1-E1133A8C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464-B70D-45C8-8BBC-36ED0AAA80FE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00EB-174A-4241-9AA1-E1133A8C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7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464-B70D-45C8-8BBC-36ED0AAA80FE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00EB-174A-4241-9AA1-E1133A8C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6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464-B70D-45C8-8BBC-36ED0AAA80FE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00EB-174A-4241-9AA1-E1133A8C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8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464-B70D-45C8-8BBC-36ED0AAA80FE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00EB-174A-4241-9AA1-E1133A8C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464-B70D-45C8-8BBC-36ED0AAA80FE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00EB-174A-4241-9AA1-E1133A8C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8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464-B70D-45C8-8BBC-36ED0AAA80FE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00EB-174A-4241-9AA1-E1133A8C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7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464-B70D-45C8-8BBC-36ED0AAA80FE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00EB-174A-4241-9AA1-E1133A8C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2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464-B70D-45C8-8BBC-36ED0AAA80FE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00EB-174A-4241-9AA1-E1133A8C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7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0464-B70D-45C8-8BBC-36ED0AAA80FE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00EB-174A-4241-9AA1-E1133A8C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4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F0464-B70D-45C8-8BBC-36ED0AAA80FE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700EB-174A-4241-9AA1-E1133A8C0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0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nfo@theminione.co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g"/><Relationship Id="rId7" Type="http://schemas.openxmlformats.org/officeDocument/2006/relationships/image" Target="../media/image11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microsoft.com/office/2007/relationships/hdphoto" Target="../media/hdphoto4.wdp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3.wdp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umpback whale with bab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r="1557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7391400" cy="1905000"/>
          </a:xfrm>
          <a:solidFill>
            <a:schemeClr val="bg1">
              <a:alpha val="13000"/>
            </a:schemeClr>
          </a:solidFill>
          <a:effectLst>
            <a:glow>
              <a:schemeClr val="accent1"/>
            </a:glow>
            <a:softEdge rad="127000"/>
          </a:effectLst>
        </p:spPr>
        <p:txBody>
          <a:bodyPr>
            <a:noAutofit/>
          </a:bodyPr>
          <a:lstStyle/>
          <a:p>
            <a:r>
              <a:rPr lang="en-US" sz="6000" b="1" dirty="0" smtClean="0"/>
              <a:t>DNA Fingerprinting </a:t>
            </a:r>
            <a:r>
              <a:rPr lang="en-US" sz="6000" b="1" dirty="0" err="1" smtClean="0"/>
              <a:t>MiniLab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486400"/>
            <a:ext cx="2905125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327803"/>
            <a:ext cx="811264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Prepare the MiniOne electrophoresis chamber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t="37831" r="42461" b="31084"/>
          <a:stretch/>
        </p:blipFill>
        <p:spPr>
          <a:xfrm>
            <a:off x="733645" y="3811758"/>
            <a:ext cx="4008475" cy="1249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33489" r="45814" b="27906"/>
          <a:stretch/>
        </p:blipFill>
        <p:spPr>
          <a:xfrm>
            <a:off x="712380" y="1998921"/>
            <a:ext cx="3985029" cy="1637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61" t="11018" r="21046" b="6656"/>
          <a:stretch/>
        </p:blipFill>
        <p:spPr>
          <a:xfrm>
            <a:off x="4913729" y="2073349"/>
            <a:ext cx="3380189" cy="2987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1774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your samples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497577" y="1502702"/>
            <a:ext cx="4210495" cy="2083981"/>
            <a:chOff x="4338082" y="1502702"/>
            <a:chExt cx="4348718" cy="21584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0" t="26750" r="41125" b="22500"/>
            <a:stretch/>
          </p:blipFill>
          <p:spPr>
            <a:xfrm>
              <a:off x="4338082" y="1502702"/>
              <a:ext cx="4348718" cy="215840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294473" y="2959362"/>
              <a:ext cx="1956391" cy="627321"/>
            </a:xfrm>
            <a:prstGeom prst="rect">
              <a:avLst/>
            </a:prstGeom>
            <a:solidFill>
              <a:schemeClr val="bg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 rtlCol="0" anchor="ctr">
              <a:normAutofit fontScale="92500" lnSpcReduction="20000"/>
            </a:bodyPr>
            <a:lstStyle/>
            <a:p>
              <a:pPr algn="ctr"/>
              <a:endParaRPr lang="en-US" sz="44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38082" y="3244668"/>
              <a:ext cx="2094616" cy="395177"/>
            </a:xfrm>
            <a:prstGeom prst="rect">
              <a:avLst/>
            </a:prstGeom>
            <a:solidFill>
              <a:schemeClr val="bg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 rtlCol="0" anchor="ctr">
              <a:normAutofit fontScale="47500" lnSpcReduction="20000"/>
            </a:bodyPr>
            <a:lstStyle/>
            <a:p>
              <a:pPr algn="ctr"/>
              <a:endParaRPr lang="en-US" sz="4400" b="1" dirty="0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3" y="1628080"/>
            <a:ext cx="3638993" cy="2425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82" y="4419600"/>
            <a:ext cx="3962003" cy="199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6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5409"/>
          </a:xfrm>
        </p:spPr>
        <p:txBody>
          <a:bodyPr/>
          <a:lstStyle/>
          <a:p>
            <a:r>
              <a:rPr lang="en-US" dirty="0" smtClean="0"/>
              <a:t>Run your gel</a:t>
            </a:r>
            <a:endParaRPr lang="en-US" dirty="0"/>
          </a:p>
        </p:txBody>
      </p:sp>
      <p:pic>
        <p:nvPicPr>
          <p:cNvPr id="3" name="Picture 2" descr="uni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293" y="1290047"/>
            <a:ext cx="2291383" cy="2877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519" r="35042"/>
          <a:stretch/>
        </p:blipFill>
        <p:spPr>
          <a:xfrm>
            <a:off x="988828" y="1438909"/>
            <a:ext cx="4061227" cy="1924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87" y="3122042"/>
            <a:ext cx="4432122" cy="2417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7727" r="38005"/>
          <a:stretch/>
        </p:blipFill>
        <p:spPr>
          <a:xfrm>
            <a:off x="5273749" y="4443409"/>
            <a:ext cx="3703782" cy="174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your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t="7500" r="12537"/>
          <a:stretch/>
        </p:blipFill>
        <p:spPr>
          <a:xfrm>
            <a:off x="792841" y="1447801"/>
            <a:ext cx="3480033" cy="2513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3" r="36847"/>
          <a:stretch/>
        </p:blipFill>
        <p:spPr>
          <a:xfrm>
            <a:off x="4723311" y="1447800"/>
            <a:ext cx="4091080" cy="251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results</a:t>
            </a: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40" y="1600200"/>
            <a:ext cx="420236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4876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male is Luna’s father?</a:t>
            </a:r>
          </a:p>
        </p:txBody>
      </p:sp>
    </p:spTree>
    <p:extLst>
      <p:ext uri="{BB962C8B-B14F-4D97-AF65-F5344CB8AC3E}">
        <p14:creationId xmlns:p14="http://schemas.microsoft.com/office/powerpoint/2010/main" val="27239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analysis:</a:t>
            </a: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27" r="47828"/>
          <a:stretch/>
        </p:blipFill>
        <p:spPr bwMode="auto">
          <a:xfrm>
            <a:off x="1143000" y="1595252"/>
            <a:ext cx="140128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1605148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**All bands not from the mother must have come from the father**</a:t>
            </a:r>
          </a:p>
          <a:p>
            <a:endParaRPr lang="en-US" sz="2000" dirty="0"/>
          </a:p>
          <a:p>
            <a:r>
              <a:rPr lang="en-US" sz="2000" dirty="0" smtClean="0"/>
              <a:t>Step 1: determine which bands are present in Luna’s fingerprint, but missing in her mother’s fingerprint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178625" y="2602675"/>
            <a:ext cx="700644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analysis:</a:t>
            </a: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26" r="142"/>
          <a:stretch/>
        </p:blipFill>
        <p:spPr bwMode="auto">
          <a:xfrm>
            <a:off x="838200" y="1595252"/>
            <a:ext cx="340524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9600" y="1605148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Step 2: determine which male’s fingerprint contains ALL of the “missing” bands.</a:t>
            </a:r>
          </a:p>
          <a:p>
            <a:endParaRPr lang="en-US" sz="2000" dirty="0"/>
          </a:p>
          <a:p>
            <a:r>
              <a:rPr lang="en-US" sz="2000" dirty="0" smtClean="0"/>
              <a:t>Conclusion: Only </a:t>
            </a:r>
            <a:r>
              <a:rPr lang="en-US" sz="2000" b="1" dirty="0" smtClean="0"/>
              <a:t>Male A</a:t>
            </a:r>
            <a:r>
              <a:rPr lang="en-US" sz="2000" dirty="0" smtClean="0"/>
              <a:t> contains both “missing” bands, therefore Male A is Luna’s father. 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873825" y="2602675"/>
            <a:ext cx="700644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2695700"/>
            <a:ext cx="2590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47800" y="2800600"/>
            <a:ext cx="2590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21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362200"/>
          </a:xfrm>
          <a:prstGeom prst="rect">
            <a:avLst/>
          </a:prstGeom>
          <a:solidFill>
            <a:srgbClr val="00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408238"/>
            <a:ext cx="6705600" cy="35353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*Thank you for attending our workshop*</a:t>
            </a:r>
            <a:br>
              <a:rPr lang="en-US" sz="28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Please use the comment form if there is any feedback you would like to share.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Please contact us at </a:t>
            </a:r>
            <a:r>
              <a:rPr lang="en-US" sz="2800" dirty="0" smtClean="0">
                <a:hlinkClick r:id="rId2"/>
              </a:rPr>
              <a:t>info@theminione.com</a:t>
            </a:r>
            <a:r>
              <a:rPr lang="en-US" sz="2800" dirty="0" smtClean="0"/>
              <a:t> for more information or to request a quote.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0"/>
            <a:ext cx="4429125" cy="176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b="1" dirty="0"/>
              <a:t>Technical </a:t>
            </a:r>
            <a:r>
              <a:rPr lang="en-US" sz="4000" b="1" dirty="0" smtClean="0"/>
              <a:t>Objectives</a:t>
            </a:r>
            <a:endParaRPr lang="en-US" sz="4000" dirty="0"/>
          </a:p>
          <a:p>
            <a:r>
              <a:rPr lang="en-US" dirty="0" smtClean="0"/>
              <a:t>Correctly </a:t>
            </a:r>
            <a:r>
              <a:rPr lang="en-US" dirty="0"/>
              <a:t>use an adjustable volume micropipette</a:t>
            </a:r>
          </a:p>
          <a:p>
            <a:r>
              <a:rPr lang="en-US" dirty="0" smtClean="0"/>
              <a:t>Prepare</a:t>
            </a:r>
            <a:r>
              <a:rPr lang="en-US" dirty="0"/>
              <a:t>, load, and run an agarose gel</a:t>
            </a:r>
          </a:p>
          <a:p>
            <a:r>
              <a:rPr lang="en-US" dirty="0" smtClean="0"/>
              <a:t>Document gel electrophoresis results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4000" b="1" dirty="0" smtClean="0"/>
              <a:t>Intellectual </a:t>
            </a:r>
            <a:r>
              <a:rPr lang="en-US" sz="4000" b="1" dirty="0"/>
              <a:t>Objectives</a:t>
            </a:r>
          </a:p>
          <a:p>
            <a:r>
              <a:rPr lang="en-US" dirty="0" smtClean="0"/>
              <a:t>Understand the principles of gel electrophoresis and its importance in molecular biology and genetics</a:t>
            </a:r>
          </a:p>
          <a:p>
            <a:r>
              <a:rPr lang="en-US" dirty="0" smtClean="0"/>
              <a:t>Analyze patterns of DNA bands run on an agarose gel and form a conclusion about parentage</a:t>
            </a:r>
          </a:p>
          <a:p>
            <a:r>
              <a:rPr lang="en-US" dirty="0" smtClean="0"/>
              <a:t>Appreciate how genetics can be used to trace family history in people and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NGSS Alignment for DNA Fingerprinting </a:t>
            </a:r>
            <a:r>
              <a:rPr lang="en-US" sz="3200" dirty="0" err="1" smtClean="0"/>
              <a:t>MiniLab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709158"/>
              </p:ext>
            </p:extLst>
          </p:nvPr>
        </p:nvGraphicFramePr>
        <p:xfrm>
          <a:off x="457200" y="1371600"/>
          <a:ext cx="8229600" cy="4302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1531"/>
                <a:gridCol w="57380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Phenomenon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can we use DNA samples to determine paternity?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Grade Level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genetics, electrophoresis, and data analysis: 4-12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 worksheet: grades 9-12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additional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teacher support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grades 4-8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Disciplinary</a:t>
                      </a:r>
                      <a:r>
                        <a:rPr lang="en-US" b="1" baseline="0" dirty="0" smtClean="0"/>
                        <a:t> core ideas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LS1.A Structure and Function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LS1.B Growth and Development of Organisms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LS3.A Inheritance of T</a:t>
                      </a:r>
                      <a:r>
                        <a:rPr lang="fr-F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raits</a:t>
                      </a:r>
                      <a:endParaRPr lang="en-US" sz="18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LS3.B Variation of T</a:t>
                      </a:r>
                      <a:r>
                        <a:rPr lang="fr-FR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raits</a:t>
                      </a:r>
                      <a:endParaRPr lang="en-US" sz="18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Interdependence of Science, Engineering and Technology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Science</a:t>
                      </a:r>
                      <a:r>
                        <a:rPr lang="en-US" b="1" baseline="0" dirty="0" smtClean="0"/>
                        <a:t> and engineering practices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Analyzing and interpreting data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Crosscutting concepts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Recognizing</a:t>
                      </a:r>
                      <a:r>
                        <a:rPr lang="en-US" baseline="0" dirty="0" smtClean="0"/>
                        <a:t> and analyzing patterns in nature and engineered systems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73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DNA fingerprinting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00400"/>
            <a:ext cx="7696200" cy="3200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Genomic DNA is cut with restriction enzymes, which recognize specific base pair sequences.</a:t>
            </a:r>
          </a:p>
          <a:p>
            <a:r>
              <a:rPr lang="en-US" sz="2400" dirty="0" smtClean="0"/>
              <a:t>Because of differences in genomic sequence, individuals will vary in the lengths of restriction fragments.</a:t>
            </a:r>
          </a:p>
          <a:p>
            <a:r>
              <a:rPr lang="en-US" sz="2400" dirty="0" smtClean="0"/>
              <a:t>Restriction fragments are separated using gel electrophoresis giving a pattern unique to each individual.</a:t>
            </a:r>
          </a:p>
        </p:txBody>
      </p:sp>
      <p:pic>
        <p:nvPicPr>
          <p:cNvPr id="2050" name="Picture 2" descr="Image result for restriction enzy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2845"/>
            <a:ext cx="41148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66370"/>
            <a:ext cx="2133601" cy="165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DNA fingerprinting to establish parentage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7924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Every individual is genetically unique</a:t>
            </a:r>
          </a:p>
          <a:p>
            <a:r>
              <a:rPr lang="en-US" sz="2400" dirty="0" smtClean="0"/>
              <a:t>Half of your DNA comes from your mother and half from your father</a:t>
            </a:r>
          </a:p>
          <a:p>
            <a:r>
              <a:rPr lang="en-US" sz="2400" dirty="0" smtClean="0"/>
              <a:t>DNA fingerprinting can be used to determine the identity of a child’s parents</a:t>
            </a:r>
          </a:p>
          <a:p>
            <a:r>
              <a:rPr lang="en-US" sz="2400" dirty="0" smtClean="0"/>
              <a:t>The bands that are present in the child’s fingerprint and missing from a known parent’s fingerprint must have come from the other parent</a:t>
            </a:r>
          </a:p>
          <a:p>
            <a:r>
              <a:rPr lang="en-US" sz="2400" dirty="0" smtClean="0"/>
              <a:t>These “missing bands” can be compared to DNA fingerprints of potential parents to find a match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34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Scenario: which whale is Luna’s father?</a:t>
            </a:r>
            <a:endParaRPr lang="en-US" sz="3200" dirty="0"/>
          </a:p>
        </p:txBody>
      </p:sp>
      <p:pic>
        <p:nvPicPr>
          <p:cNvPr id="1026" name="Picture 2" descr="Image result for humpback whale 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52909"/>
            <a:ext cx="4134567" cy="27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43434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Scientists are using genetics to learn about the mating behaviors of humpback whales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By observing nursing patterns they know which whale is Luna’s mother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Based on mating behavior, her father could be one of three males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this lab you will use DNA fingerprinting to determine which of these three males is Luna’s father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22856"/>
            <a:ext cx="332422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36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501" r="40597"/>
          <a:stretch/>
        </p:blipFill>
        <p:spPr>
          <a:xfrm>
            <a:off x="931653" y="1484722"/>
            <a:ext cx="3902476" cy="1694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the agarose gel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t="19768" r="39999" b="46279"/>
          <a:stretch/>
        </p:blipFill>
        <p:spPr>
          <a:xfrm>
            <a:off x="5003321" y="4093535"/>
            <a:ext cx="3683479" cy="11908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32" r="9363" b="9853"/>
          <a:stretch/>
        </p:blipFill>
        <p:spPr>
          <a:xfrm>
            <a:off x="5172346" y="1648047"/>
            <a:ext cx="3360673" cy="1945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06" y="4352259"/>
            <a:ext cx="3108694" cy="207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7" t="13895" r="27093" b="20698"/>
          <a:stretch/>
        </p:blipFill>
        <p:spPr>
          <a:xfrm>
            <a:off x="636021" y="3639434"/>
            <a:ext cx="2280769" cy="174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397879" y="1648047"/>
            <a:ext cx="2117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*Use the six-well side*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022042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0349"/>
          </a:xfrm>
        </p:spPr>
        <p:txBody>
          <a:bodyPr/>
          <a:lstStyle/>
          <a:p>
            <a:r>
              <a:rPr lang="en-US" dirty="0" smtClean="0"/>
              <a:t>Cast the agarose gel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40" r="39376" b="50000"/>
          <a:stretch/>
        </p:blipFill>
        <p:spPr>
          <a:xfrm>
            <a:off x="4169638" y="3602906"/>
            <a:ext cx="3911106" cy="1346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t="21860" r="40931" b="23255"/>
          <a:stretch/>
        </p:blipFill>
        <p:spPr>
          <a:xfrm>
            <a:off x="932026" y="1204987"/>
            <a:ext cx="4042039" cy="1988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26" y="3815783"/>
            <a:ext cx="3237612" cy="2158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45" t="9448" r="23022" b="28111"/>
          <a:stretch/>
        </p:blipFill>
        <p:spPr>
          <a:xfrm>
            <a:off x="5130206" y="1417638"/>
            <a:ext cx="2753833" cy="1903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0375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133"/>
            <a:ext cx="811264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Prepare the MiniOne electrophoresis chamber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085" r="37552"/>
          <a:stretch/>
        </p:blipFill>
        <p:spPr>
          <a:xfrm>
            <a:off x="946527" y="1890832"/>
            <a:ext cx="4274060" cy="1958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95" t="8227" r="12792" b="12783"/>
          <a:stretch/>
        </p:blipFill>
        <p:spPr>
          <a:xfrm>
            <a:off x="5326912" y="2050321"/>
            <a:ext cx="2647506" cy="1968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25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479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DNA Fingerprinting MiniLab</vt:lpstr>
      <vt:lpstr>Learning Objectives</vt:lpstr>
      <vt:lpstr>NGSS Alignment for DNA Fingerprinting MiniLab</vt:lpstr>
      <vt:lpstr>How does DNA fingerprinting work?</vt:lpstr>
      <vt:lpstr>DNA fingerprinting to establish parentage</vt:lpstr>
      <vt:lpstr>The Scenario: which whale is Luna’s father?</vt:lpstr>
      <vt:lpstr>Cast the agarose gel</vt:lpstr>
      <vt:lpstr>Cast the agarose gel</vt:lpstr>
      <vt:lpstr>Prepare the MiniOne electrophoresis chamber</vt:lpstr>
      <vt:lpstr>Prepare the MiniOne electrophoresis chamber</vt:lpstr>
      <vt:lpstr>Load your samples</vt:lpstr>
      <vt:lpstr>Run your gel</vt:lpstr>
      <vt:lpstr>Document your results</vt:lpstr>
      <vt:lpstr>Example results</vt:lpstr>
      <vt:lpstr>Example analysis:</vt:lpstr>
      <vt:lpstr>Example analysis:</vt:lpstr>
      <vt:lpstr>*Thank you for attending our workshop*  Please use the comment form if there is any feedback you would like to share.  Please contact us at info@theminione.com for more information or to request a quote.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Fingerprinting MiniLab</dc:title>
  <dc:creator>Kelly Nguyen</dc:creator>
  <cp:lastModifiedBy>Kelly Nguyen</cp:lastModifiedBy>
  <cp:revision>9</cp:revision>
  <dcterms:created xsi:type="dcterms:W3CDTF">2016-12-03T19:11:53Z</dcterms:created>
  <dcterms:modified xsi:type="dcterms:W3CDTF">2017-02-17T18:47:07Z</dcterms:modified>
</cp:coreProperties>
</file>