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32"/>
  </p:normalViewPr>
  <p:slideViewPr>
    <p:cSldViewPr snapToGrid="0" snapToObjects="1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28BCD-A5F3-A741-AF5A-45234A1BE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929F8E-C922-B540-89DA-D021A2F56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F12C9-CC95-DD4C-9BF6-C0471C667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0DF4-9941-F749-938D-995B2DBEDCCE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77ABD-15AD-A246-A2B3-84838CAD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54377-44A2-B440-ADB7-C5770495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65DD-9144-B34A-B94F-45EED2D2F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3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40F8A-2E17-C14E-A646-77263F595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32B49-319B-AC42-BD66-91B20D286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71CD4-3092-694D-8C1F-8BB3EA79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0DF4-9941-F749-938D-995B2DBEDCCE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CA1F9-2773-C947-A4A7-4F463366C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0218B-CF3D-7E44-A99E-929ED269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65DD-9144-B34A-B94F-45EED2D2F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3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E852D2-95E5-D947-841B-B639A2F61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E0925-24B6-C845-8578-B44BACAEB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35F7C-2B73-704B-B984-66607C3F1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0DF4-9941-F749-938D-995B2DBEDCCE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D136C-861A-1E4D-A939-78DAC380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0E433-7A17-EF4E-8548-DACBE39BB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65DD-9144-B34A-B94F-45EED2D2F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7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9A511-9D27-464B-9CFA-EF9DB5977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A9830-E84D-4447-ADC2-6F3594E69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26757-C68E-6D44-B087-9E6D88710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0DF4-9941-F749-938D-995B2DBEDCCE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805AF-FE63-7D40-B678-4CE32548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9F987-2167-E745-8A57-9146B2CA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65DD-9144-B34A-B94F-45EED2D2F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5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637D5-16C0-B340-915C-F2751FF1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9FFE9-3EF0-B748-906B-35B183824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079A0-D540-F54E-8629-B4AC473FD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0DF4-9941-F749-938D-995B2DBEDCCE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FD839-7A35-FD4C-A450-31C633923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B75A0-9BFB-4541-988C-3A45A16AE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65DD-9144-B34A-B94F-45EED2D2F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3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61814-49D9-6645-B059-E205BA12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CC0D2-2662-C847-9626-4A499D556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8E830-09A5-854A-81C9-9798D4653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05EBA-53BF-CC42-858D-5B3E0B3D9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0DF4-9941-F749-938D-995B2DBEDCCE}" type="datetimeFigureOut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B4198-B32A-054F-A307-9EF5159B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06EF3-F3AA-904D-8868-9950B62E3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65DD-9144-B34A-B94F-45EED2D2F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07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139D4-9F5A-3044-8AD9-EFC7726CB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02EF5-7F97-DD4E-B6D2-9B346E6AC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D4B13-5E76-3D4F-8A26-E40373024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9984E9-53AA-284E-B5B4-E80B6D63D6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5B24A-4838-4049-AE69-24DE29EB7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40B7CD-F44A-7F47-8D06-7C9BC103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0DF4-9941-F749-938D-995B2DBEDCCE}" type="datetimeFigureOut">
              <a:rPr lang="en-US" smtClean="0"/>
              <a:t>2/25/19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C22A1B-FAFE-F94D-9896-97EB9048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545AB7-E970-9543-BB2C-2F26FDA99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65DD-9144-B34A-B94F-45EED2D2F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0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20976-F717-0C40-BBD4-BD333B4A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51088-A5ED-9D4F-8AAB-88BC1A7A0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0DF4-9941-F749-938D-995B2DBEDCCE}" type="datetimeFigureOut">
              <a:rPr lang="en-US" smtClean="0"/>
              <a:t>2/25/19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03F6C-3E4B-A946-94A8-92786297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A32D19-7D78-E04D-AF7C-68DEAFAEB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65DD-9144-B34A-B94F-45EED2D2F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3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58B7E9-4F4C-EA46-BBF6-D129148B1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0DF4-9941-F749-938D-995B2DBEDCCE}" type="datetimeFigureOut">
              <a:rPr lang="en-US" smtClean="0"/>
              <a:t>2/25/19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7378A1-ABC4-FC46-9915-D0EB732F6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51BFA-DA20-FE46-ADE4-B36BAB92F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65DD-9144-B34A-B94F-45EED2D2F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5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1DFEC-B2F7-9E4E-A582-27BE8E56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71847-E05D-1A4E-ABA3-3A892AD72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03152-63A0-B744-B870-091B17B54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EF773-B95C-C64D-A7B2-E13CBE34B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0DF4-9941-F749-938D-995B2DBEDCCE}" type="datetimeFigureOut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D7BF6-4F6F-BD42-BA18-E95FFEF2C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5AEDA-9453-A64C-844B-0B3C52B1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65DD-9144-B34A-B94F-45EED2D2F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81961-1E88-774C-9F1D-A415EF856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410E30-1BF9-1A49-B4ED-E7795B7DE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B8178-F578-BB4C-81B1-B1A8583A9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6961B-85B0-6045-A5B4-A1577F113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0DF4-9941-F749-938D-995B2DBEDCCE}" type="datetimeFigureOut">
              <a:rPr lang="en-US" smtClean="0"/>
              <a:t>2/25/19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45397-D5A4-F042-B66B-67F870377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C0158-C045-494B-80B5-CEB8C197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E65DD-9144-B34A-B94F-45EED2D2F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5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BEEF7F-33A5-054A-9574-95A6FF6C1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2ECE1-F7FB-C04C-91E4-A804FC080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AD37D-F818-F140-8C96-B4A3C7BD0B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A0DF4-9941-F749-938D-995B2DBEDCCE}" type="datetimeFigureOut">
              <a:rPr lang="en-US" smtClean="0"/>
              <a:t>2/25/19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47FDD-7BBD-7944-AE09-4AEB2D17B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3FDF0-91A3-7E49-B388-1B70F82B7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E65DD-9144-B34A-B94F-45EED2D2F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9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5EBB5-36E6-974E-83CB-983747BC6E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Circuits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26287A-02E0-2046-AD79-5B6DF7ECE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77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D25A4B-9F9C-B948-BE17-8B8F84AE1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Resistance and </a:t>
            </a:r>
            <a:r>
              <a:rPr lang="en-US" dirty="0" err="1"/>
              <a:t>Resisitivity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D15BC52-7FDD-E941-8ABC-CDAFCAC30FE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4400" dirty="0"/>
                  <a:t>R=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en-US" sz="4400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4400" b="0" dirty="0"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500" b="0" dirty="0" smtClean="0">
                            <a:ea typeface="Cambria Math" panose="02040503050406030204" pitchFamily="18" charset="0"/>
                          </a:rPr>
                          <m:t>RA</m:t>
                        </m:r>
                      </m:num>
                      <m:den>
                        <m:r>
                          <a:rPr lang="en-US" sz="3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sz="3500" b="0" dirty="0">
                  <a:ea typeface="Cambria Math" panose="02040503050406030204" pitchFamily="18" charset="0"/>
                </a:endParaRPr>
              </a:p>
              <a:p>
                <a:r>
                  <a:rPr lang="en-US" sz="4400" b="1" dirty="0"/>
                  <a:t>Resistivity </a:t>
                </a:r>
                <a:r>
                  <a:rPr lang="en-US" sz="4400" dirty="0"/>
                  <a:t>quantifies how strongly that material opposes the flow of electric current</a:t>
                </a:r>
                <a:endParaRPr lang="en-US" sz="44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4400" b="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AD15BC52-7FDD-E941-8ABC-CDAFCAC30F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912" t="-2632" r="-489" b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10FE47-DEAC-B74C-A3D5-3674D65B84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969EC7-D18E-3442-959E-9C9988EE6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2458244"/>
            <a:ext cx="45212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9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3C495-887F-DE46-84F1-DF62AE6E7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Ohm’s Law Revisited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0F6FBD5-77D2-2F45-8E63-AAA75125B4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</m:t>
                    </m:r>
                  </m:oMath>
                </a14:m>
                <a:r>
                  <a:rPr lang="en-US" dirty="0"/>
                  <a:t> aka V=IR</a:t>
                </a:r>
              </a:p>
              <a:p>
                <a:endParaRPr lang="en-US" dirty="0"/>
              </a:p>
              <a:p>
                <a:r>
                  <a:rPr lang="en-US" dirty="0"/>
                  <a:t>The electric potential difference between two points on a circuit (</a:t>
                </a:r>
                <a:r>
                  <a:rPr lang="el-GR" b="1" dirty="0"/>
                  <a:t>Δ</a:t>
                </a:r>
                <a:r>
                  <a:rPr lang="en-US" b="1" dirty="0"/>
                  <a:t>V</a:t>
                </a:r>
                <a:r>
                  <a:rPr lang="en-US" dirty="0"/>
                  <a:t>) is equivalent to the product of the current between those two points (</a:t>
                </a:r>
                <a:r>
                  <a:rPr lang="en-US" b="1" dirty="0"/>
                  <a:t>I</a:t>
                </a:r>
                <a:r>
                  <a:rPr lang="en-US" dirty="0"/>
                  <a:t>) and the total resistance of all electrical devices present between those two points (</a:t>
                </a:r>
                <a:r>
                  <a:rPr lang="en-US" b="1" dirty="0"/>
                  <a:t>R</a:t>
                </a:r>
                <a:r>
                  <a:rPr lang="en-US" dirty="0"/>
                  <a:t>).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0F6FBD5-77D2-2F45-8E63-AAA75125B4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60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1F098-FABD-244D-8F32-5EDD30E58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CFAF3-499E-2A47-9C6D-5534F1E9E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rate at which electrical energy is supplied to a circuit or consumed by a load.</a:t>
            </a:r>
          </a:p>
          <a:p>
            <a:r>
              <a:rPr lang="en-US" dirty="0"/>
              <a:t>Electric circuits are designed to serve a useful function.</a:t>
            </a:r>
          </a:p>
          <a:p>
            <a:r>
              <a:rPr lang="en-US" dirty="0"/>
              <a:t>Ex.  light bulb or a motor is called load</a:t>
            </a:r>
          </a:p>
          <a:p>
            <a:r>
              <a:rPr lang="en-US" dirty="0"/>
              <a:t>P= Work done on a charge/ time = Js</a:t>
            </a:r>
            <a:r>
              <a:rPr lang="en-US" baseline="30000" dirty="0"/>
              <a:t>-1</a:t>
            </a:r>
            <a:r>
              <a:rPr lang="en-US" dirty="0"/>
              <a:t>=Watts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2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DE63-6498-8F4B-9019-5304DDE00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Equations</a:t>
            </a:r>
          </a:p>
        </p:txBody>
      </p:sp>
      <p:pic>
        <p:nvPicPr>
          <p:cNvPr id="1026" name="Picture 2" descr="http://www.physicsclassroom.com/Class/circuits/u9l2d6.gif">
            <a:extLst>
              <a:ext uri="{FF2B5EF4-FFF2-40B4-BE49-F238E27FC236}">
                <a16:creationId xmlns:a16="http://schemas.microsoft.com/office/drawing/2014/main" id="{E334B19E-5D79-C445-BF2C-70CCD65D82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80" y="3384973"/>
            <a:ext cx="1663384" cy="70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hysicsclassroom.com/Class/circuits/u9l2d7.gif">
            <a:extLst>
              <a:ext uri="{FF2B5EF4-FFF2-40B4-BE49-F238E27FC236}">
                <a16:creationId xmlns:a16="http://schemas.microsoft.com/office/drawing/2014/main" id="{1559C30B-D4CF-F84F-98B0-376AA993D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29" y="4087811"/>
            <a:ext cx="2051687" cy="56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1D758D-E45D-8240-B93B-BFAC956CF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47152"/>
            <a:ext cx="7162800" cy="1320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6C27BB-C2D8-0242-BAF5-5499BDA9C5A4}"/>
              </a:ext>
            </a:extLst>
          </p:cNvPr>
          <p:cNvSpPr txBox="1"/>
          <p:nvPr/>
        </p:nvSpPr>
        <p:spPr>
          <a:xfrm>
            <a:off x="1243012" y="5036842"/>
            <a:ext cx="1943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P= I</a:t>
            </a:r>
            <a:r>
              <a:rPr lang="en-US" sz="4000" b="1" baseline="30000" dirty="0">
                <a:solidFill>
                  <a:srgbClr val="FF000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3AA427-17A7-C74F-BFF0-B924CF3E4AE2}"/>
                  </a:ext>
                </a:extLst>
              </p:cNvPr>
              <p:cNvSpPr txBox="1"/>
              <p:nvPr/>
            </p:nvSpPr>
            <p:spPr>
              <a:xfrm>
                <a:off x="6515100" y="3957638"/>
                <a:ext cx="1485900" cy="2301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</a:rPr>
                  <a:t>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p>
                            <m:r>
                              <a:rPr lang="en-US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</a:endParaRPr>
              </a:p>
              <a:p>
                <a:endParaRPr lang="en-US" sz="4000" b="1" dirty="0">
                  <a:solidFill>
                    <a:srgbClr val="FF0000"/>
                  </a:solidFill>
                </a:endParaRPr>
              </a:p>
              <a:p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23AA427-17A7-C74F-BFF0-B924CF3E4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100" y="3957638"/>
                <a:ext cx="1485900" cy="2301849"/>
              </a:xfrm>
              <a:prstGeom prst="rect">
                <a:avLst/>
              </a:prstGeom>
              <a:blipFill>
                <a:blip r:embed="rId5"/>
                <a:stretch>
                  <a:fillRect l="-14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24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68D16-07A1-E646-8C24-860385066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438C71-72C6-1A41-9789-B99D35E0B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5650" y="1956594"/>
            <a:ext cx="56007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99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F7E98-B9BD-DE47-9D17-E75AF91A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3688"/>
          </a:xfrm>
        </p:spPr>
        <p:txBody>
          <a:bodyPr/>
          <a:lstStyle/>
          <a:p>
            <a:r>
              <a:rPr lang="en-US" dirty="0"/>
              <a:t>Electric Potential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B4B3E-6827-EC48-97B1-9B48D0969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8147"/>
            <a:ext cx="10515600" cy="4088816"/>
          </a:xfrm>
        </p:spPr>
        <p:txBody>
          <a:bodyPr>
            <a:normAutofit/>
          </a:bodyPr>
          <a:lstStyle/>
          <a:p>
            <a:r>
              <a:rPr lang="en-US" dirty="0"/>
              <a:t>The potential difference = amount of potential energy between two points on a circuit.</a:t>
            </a:r>
          </a:p>
          <a:p>
            <a:r>
              <a:rPr lang="en-US" dirty="0"/>
              <a:t>Electric Potential in a circuit. There is a positive(high potential energy) and a negative end(low potential energy) on a power source (battery or power supply). </a:t>
            </a:r>
          </a:p>
          <a:p>
            <a:r>
              <a:rPr lang="en-US" dirty="0"/>
              <a:t>There is a potential difference.  Where a test charge will want to move from the positive end of the battery to the </a:t>
            </a:r>
            <a:r>
              <a:rPr lang="en-US"/>
              <a:t>negative end </a:t>
            </a:r>
            <a:r>
              <a:rPr lang="en-US" dirty="0"/>
              <a:t>of the battery without doing any work.  </a:t>
            </a:r>
          </a:p>
          <a:p>
            <a:r>
              <a:rPr lang="en-US" dirty="0"/>
              <a:t>Remember:  Positive and negative plate test charge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04CA5-074A-3B47-96A3-289B36004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540" y="0"/>
            <a:ext cx="1964797" cy="208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9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B4FBF-903E-814E-BD6F-CEA1F2235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Ohm’s Law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4BD9CF-5D81-6D4B-98BB-010AABE0A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electrical current </a:t>
            </a:r>
            <a:r>
              <a:rPr lang="en-US" sz="3600" i="1" dirty="0"/>
              <a:t>I</a:t>
            </a:r>
            <a:r>
              <a:rPr lang="en-US" sz="3600" dirty="0"/>
              <a:t>, or movement of charge, that flows through most substances is directly proportional to the voltage </a:t>
            </a:r>
            <a:r>
              <a:rPr lang="en-US" sz="3600" i="1" dirty="0"/>
              <a:t>V</a:t>
            </a:r>
            <a:r>
              <a:rPr lang="en-US" sz="3600" dirty="0"/>
              <a:t> applied to it (learned from lab). </a:t>
            </a:r>
          </a:p>
          <a:p>
            <a:r>
              <a:rPr lang="en-US" sz="3600" dirty="0"/>
              <a:t>The electric property that impedes current (crudely similar to friction and air resistance) is called resistance </a:t>
            </a:r>
            <a:r>
              <a:rPr lang="en-US" sz="3600" i="1" dirty="0"/>
              <a:t>R</a:t>
            </a:r>
            <a:r>
              <a:rPr lang="en-US" sz="3600" dirty="0"/>
              <a:t>.</a:t>
            </a:r>
          </a:p>
          <a:p>
            <a:r>
              <a:rPr lang="en-US" sz="3600" dirty="0"/>
              <a:t>Correction:  V/I = slope = Conductance NOT Capacitance</a:t>
            </a:r>
          </a:p>
        </p:txBody>
      </p:sp>
    </p:spTree>
    <p:extLst>
      <p:ext uri="{BB962C8B-B14F-4D97-AF65-F5344CB8AC3E}">
        <p14:creationId xmlns:p14="http://schemas.microsoft.com/office/powerpoint/2010/main" val="22111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52C42-1DBA-CF4F-9F3F-F952B33B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(I) Amperes (A) Cs</a:t>
            </a:r>
            <a:r>
              <a:rPr lang="en-US" baseline="30000" dirty="0"/>
              <a:t>-1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F5B8C-BD18-C841-997C-76F6C8EFD9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flow of charge within the circuit</a:t>
            </a:r>
          </a:p>
          <a:p>
            <a:r>
              <a:rPr lang="en-US" dirty="0"/>
              <a:t>An electrochemical cell (battery) or power supply  supplies energy to establish a potential difference(V)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A9AFC1-9FDD-234C-B48F-93D76D1F62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An electron is the actual charge carrier.  Does not follow a straight path.  Results from collisions with other atoms from the wire.  </a:t>
            </a:r>
          </a:p>
          <a:p>
            <a:r>
              <a:rPr lang="en-US" dirty="0"/>
              <a:t>Most of the energy in the charge carrier gets lost as it goes through the circuit.</a:t>
            </a:r>
          </a:p>
          <a:p>
            <a:r>
              <a:rPr lang="en-US" dirty="0"/>
              <a:t>I= the total charge that moved past a point over the time taken for charge to move past the point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2753BA-BB43-E94E-9AE6-9249FB404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454692"/>
            <a:ext cx="43688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0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49678-D091-9141-94C9-62251EFCA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53708-0714-FA43-B6ED-516956765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lower the value of the current, the slower the rate at which ions move. </a:t>
            </a:r>
          </a:p>
          <a:p>
            <a:r>
              <a:rPr lang="en-US" dirty="0"/>
              <a:t>What would impact current in a circuit?</a:t>
            </a:r>
          </a:p>
          <a:p>
            <a:pPr lvl="1"/>
            <a:r>
              <a:rPr lang="en-US" b="1" dirty="0"/>
              <a:t>A= </a:t>
            </a:r>
            <a:r>
              <a:rPr lang="en-US" dirty="0"/>
              <a:t>Cross sectional area of the conductor (A)</a:t>
            </a:r>
          </a:p>
          <a:p>
            <a:pPr lvl="1"/>
            <a:r>
              <a:rPr lang="en-US" b="1" dirty="0"/>
              <a:t>n= </a:t>
            </a:r>
            <a:r>
              <a:rPr lang="en-US" dirty="0"/>
              <a:t>the # of charge carriers that can move per m</a:t>
            </a:r>
            <a:r>
              <a:rPr lang="en-US" baseline="30000" dirty="0"/>
              <a:t>3</a:t>
            </a:r>
          </a:p>
          <a:p>
            <a:pPr lvl="1"/>
            <a:r>
              <a:rPr lang="en-US" b="1" dirty="0"/>
              <a:t>v= </a:t>
            </a:r>
            <a:r>
              <a:rPr lang="en-US" dirty="0"/>
              <a:t>drift velocity- The average velocity of the free charges in a conductor</a:t>
            </a:r>
          </a:p>
          <a:p>
            <a:pPr lvl="1"/>
            <a:r>
              <a:rPr lang="en-US" b="1" dirty="0"/>
              <a:t>q=</a:t>
            </a:r>
            <a:r>
              <a:rPr lang="en-US" dirty="0"/>
              <a:t>charge </a:t>
            </a:r>
          </a:p>
          <a:p>
            <a:r>
              <a:rPr lang="en-US" b="1" dirty="0"/>
              <a:t>I = </a:t>
            </a:r>
            <a:r>
              <a:rPr lang="en-US" b="1" dirty="0" err="1"/>
              <a:t>nAvq</a:t>
            </a:r>
            <a:endParaRPr lang="en-US" b="1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3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4B504-3FD8-5042-84DC-9A6BE84D5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Drift Speed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52B6A7-3305-784E-9D9A-6E7A0D405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4020" y="1825625"/>
            <a:ext cx="7503960" cy="4351338"/>
          </a:xfrm>
        </p:spPr>
      </p:pic>
    </p:spTree>
    <p:extLst>
      <p:ext uri="{BB962C8B-B14F-4D97-AF65-F5344CB8AC3E}">
        <p14:creationId xmlns:p14="http://schemas.microsoft.com/office/powerpoint/2010/main" val="2069946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5A2134-D790-A64E-A2C8-DA8ECB3C79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dirty="0"/>
                  <a:t>Resistance(R)=ohms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15A2134-D790-A64E-A2C8-DA8ECB3C79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9DDDE-265D-5A4E-B74C-F7F2C228D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opposition that a substance offers to the flow of electric current</a:t>
            </a:r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resistance</a:t>
            </a:r>
            <a:r>
              <a:rPr lang="en-US" dirty="0"/>
              <a:t> of an object (i.e., a resistor ) depends on its shape and the material of which it is composed.  </a:t>
            </a:r>
          </a:p>
          <a:p>
            <a:r>
              <a:rPr lang="en-US" dirty="0"/>
              <a:t>Similar to the resistance to the flow of water through a pipe.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1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F93CB5-64F2-4647-909E-887632AA4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Resistance depends 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0BF8A4-8980-CE4C-B32A-E4C44F90EC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A= cross sectional area of the conductor</a:t>
            </a:r>
          </a:p>
          <a:p>
            <a:r>
              <a:rPr lang="en-US" dirty="0"/>
              <a:t>L=length of conductor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7E7590F-C35C-9D4E-B60F-E65278FEA8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15833" y="1825625"/>
            <a:ext cx="4294333" cy="4351338"/>
          </a:xfrm>
        </p:spPr>
      </p:pic>
    </p:spTree>
    <p:extLst>
      <p:ext uri="{BB962C8B-B14F-4D97-AF65-F5344CB8AC3E}">
        <p14:creationId xmlns:p14="http://schemas.microsoft.com/office/powerpoint/2010/main" val="255522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01818-280F-444A-AADB-F7239A20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Resistance depends 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1C9405-98E1-3548-919F-B7588836E50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The material the wire is made of</a:t>
                </a:r>
              </a:p>
              <a:p>
                <a:r>
                  <a:rPr lang="en-US" dirty="0"/>
                  <a:t>For example, current flows more easily through conductors and less so with insulators</a:t>
                </a:r>
              </a:p>
              <a:p>
                <a:r>
                  <a:rPr lang="en-US" dirty="0"/>
                  <a:t>The quantitative measure of a material’s opposition to the flow of current is called </a:t>
                </a:r>
                <a:r>
                  <a:rPr lang="en-US" b="1" dirty="0"/>
                  <a:t>resistivity(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1C9405-98E1-3548-919F-B7588836E5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956" t="-2632" r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72EF8C-DF55-1A4D-9479-DD49A27636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5062" y="1690688"/>
            <a:ext cx="5347411" cy="3686175"/>
          </a:xfrm>
        </p:spPr>
      </p:pic>
    </p:spTree>
    <p:extLst>
      <p:ext uri="{BB962C8B-B14F-4D97-AF65-F5344CB8AC3E}">
        <p14:creationId xmlns:p14="http://schemas.microsoft.com/office/powerpoint/2010/main" val="140138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580</Words>
  <Application>Microsoft Macintosh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Circuits</vt:lpstr>
      <vt:lpstr>Electric Potential </vt:lpstr>
      <vt:lpstr>Ohm’s Law</vt:lpstr>
      <vt:lpstr>Current (I) Amperes (A) Cs-1</vt:lpstr>
      <vt:lpstr>Current</vt:lpstr>
      <vt:lpstr>Drift Speed</vt:lpstr>
      <vt:lpstr>Resistance(R)=ohms Ω</vt:lpstr>
      <vt:lpstr>Resistance depends on </vt:lpstr>
      <vt:lpstr>Resistance depends on </vt:lpstr>
      <vt:lpstr>Resistance and Resisitivity </vt:lpstr>
      <vt:lpstr>Ohm’s Law Revisited</vt:lpstr>
      <vt:lpstr>Power</vt:lpstr>
      <vt:lpstr>Power Equations</vt:lpstr>
      <vt:lpstr>Putting it all together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Circuits</dc:title>
  <dc:creator>Microsoft Office User</dc:creator>
  <cp:lastModifiedBy>Microsoft Office User</cp:lastModifiedBy>
  <cp:revision>15</cp:revision>
  <dcterms:created xsi:type="dcterms:W3CDTF">2019-02-25T17:29:17Z</dcterms:created>
  <dcterms:modified xsi:type="dcterms:W3CDTF">2019-02-26T16:13:27Z</dcterms:modified>
</cp:coreProperties>
</file>